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5892-31C6-4F73-8976-1C9227F4351E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D9D3-04FD-4CD1-B1F4-156B85CB1D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БДОУ № 251\Desktop\Де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2592288" cy="3368659"/>
          </a:xfrm>
          <a:prstGeom prst="rect">
            <a:avLst/>
          </a:prstGeom>
          <a:noFill/>
        </p:spPr>
      </p:pic>
      <p:pic>
        <p:nvPicPr>
          <p:cNvPr id="1031" name="Picture 7" descr="http://i.mycdn.me/i?r=AzEPZsRbOZEKgBhR0XGMT1RkYHQjsLhbfKOHPyXmcXFToaaKTM5SRkZCeTgDn6uOy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92695"/>
            <a:ext cx="2857666" cy="398309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6548264" cy="1470025"/>
          </a:xfrm>
          <a:ln w="38100"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КАК РАЗВИВАТЬ</a:t>
            </a:r>
            <a:b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РЕЧЬ РЕБЕНКА?</a:t>
            </a:r>
            <a:endParaRPr lang="ru-RU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652120" y="5229200"/>
            <a:ext cx="2624336" cy="96051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учитель-логопед МБДОУ № 251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Г.М. </a:t>
            </a:r>
            <a:r>
              <a:rPr lang="ru-RU" b="1" dirty="0" err="1" smtClean="0">
                <a:solidFill>
                  <a:srgbClr val="008000"/>
                </a:solidFill>
                <a:latin typeface="Comic Sans MS" pitchFamily="66" charset="0"/>
              </a:rPr>
              <a:t>Лисина</a:t>
            </a:r>
            <a:endParaRPr lang="ru-RU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 anchor="t">
            <a:normAutofit/>
          </a:bodyPr>
          <a:lstStyle/>
          <a:p>
            <a:pPr algn="l"/>
            <a:r>
              <a:rPr lang="ru-RU" sz="1600" smtClean="0"/>
              <a:t/>
            </a:r>
            <a:br>
              <a:rPr lang="ru-RU" sz="1600" smtClean="0"/>
            </a:b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3568" y="980728"/>
            <a:ext cx="7704137" cy="5111874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ru-RU" sz="3800" b="1" i="1" u="sng" dirty="0">
                <a:solidFill>
                  <a:srgbClr val="FF0000"/>
                </a:solidFill>
              </a:rPr>
              <a:t>От 2-х лет 6 месяцев до 3-х </a:t>
            </a:r>
            <a:r>
              <a:rPr lang="ru-RU" sz="3800" b="1" i="1" u="sng" dirty="0" smtClean="0">
                <a:solidFill>
                  <a:srgbClr val="FF0000"/>
                </a:solidFill>
              </a:rPr>
              <a:t>лет</a:t>
            </a:r>
            <a:r>
              <a:rPr lang="ru-RU" dirty="0"/>
              <a:t/>
            </a:r>
            <a:br>
              <a:rPr lang="ru-RU" dirty="0"/>
            </a:br>
            <a:endParaRPr lang="ru-RU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Ни в коем случае не коверкайте специально свою речь, не сюсюкайте.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Начинайте учить ребенка выбирать и подтверждать словами свой выбор. Разложите перед ним 3-4 игрушки и предложите взять одну, называя ее при этом.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К году и четырем месяцам малыш может начать выполнять не очень сложные поручения. Попросите его принести какой-нибудь предмет, помочь поднять упавшую вещь. Постоянно просите подать, показать что-либо или принести.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Старайтесь играть с ребенком на его уровне. Сползите на ковер, так вы сможете смотреть не свысока, а на одном уровне. В такой игре гораздо проще получить обратную связь от ребенка. Возьмите в руки зайку, продемонстрируйте малышу как он ходит, спит, танцует. Пусть ребенок позовет его, а вы подскажите, как позвать.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Дети очень любят когда озвучивают для них игрушки. На втором году жизни малышу уже в некоторой степени доступна интонация и он прекрасно понимает, что волк и медведь говорят грубым голосом, а заяц тоненьким голоском.  О животных теперь рассказывайте более подробно: где живет, чем питается, какие у него повадки. Предложите ему для сравнения пару игрушек, например двух собачек разной величины.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Очень нравится малышу отыскивать спрятанные вами игрушки. Только прячьте их не особенно хитроумно, ведь действия ребенка непременно должны закончится победой.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 anchor="t">
            <a:normAutofit/>
          </a:bodyPr>
          <a:lstStyle/>
          <a:p>
            <a:pPr algn="l"/>
            <a:r>
              <a:rPr lang="ru-RU" sz="1600" smtClean="0"/>
              <a:t/>
            </a:r>
            <a:br>
              <a:rPr lang="ru-RU" sz="1600" smtClean="0"/>
            </a:b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3568" y="980728"/>
            <a:ext cx="7704137" cy="5111874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7200" b="1" i="1" u="sng" dirty="0" smtClean="0">
                <a:solidFill>
                  <a:srgbClr val="FF0000"/>
                </a:solidFill>
              </a:rPr>
              <a:t>С 3-х до 4-х лет</a:t>
            </a:r>
            <a:r>
              <a:rPr lang="ru-RU" sz="5500" dirty="0" smtClean="0"/>
              <a:t/>
            </a:r>
            <a:br>
              <a:rPr lang="ru-RU" sz="5500" dirty="0" smtClean="0"/>
            </a:br>
            <a:endParaRPr lang="ru-RU" sz="55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С 3 до 4 лет речевым развитием ребенка родители могут заниматься самостоятельно, не обращаясь к логопеду.</a:t>
            </a: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При наличии выраженных дефектов речи в этом возрасте можно посетить стоматолога, который может определить наличие таких факторов, нарушающих правильное произношение, как неправильный прикус или короткая уздечка. </a:t>
            </a: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Также родителям и близким необходимо следить за собственной речью. Не следует употреблять слова-«паразиты», а также использовать много уменьшительно-ласкательных форм. Лучше изначально произносить слова правильно, чтобы ребенок запоминал и повторял их так, как они и должны звучать. </a:t>
            </a: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Для полноценного развития речи ребенку 3–4 лет обязательно нужно читать как можно больше сказок и стихотворений. При этом важно обсуждать с малышом прочитанное: задавать ему вопросы про сюжет и героев произведения, тем самым провоцируя на пересказ.</a:t>
            </a: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В этом возрасте дети очень хорошо запоминают стихи и песни, а их разучивание поможет не только улучшить произношение ребенка, но и будет хорошим упражнением для развития памяти.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8000"/>
                </a:solidFill>
                <a:latin typeface="Comic Sans MS" pitchFamily="66" charset="0"/>
              </a:rPr>
              <a:t>Необходимо прививать ребенку любовь к творчеству и рукоделию. Развитие речи детей 3 лет находится в прямой зависимости от мелкой моторики, поэтому если ребенок играет с мелкими предметами, его речь будет совершенствоваться активнее. С малышом можно заниматься лепкой из глины или пластина, плести бусы, учить его завязывать шнурки или делать аппликации. 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 anchor="t">
            <a:normAutofit/>
          </a:bodyPr>
          <a:lstStyle/>
          <a:p>
            <a:pPr algn="l"/>
            <a:r>
              <a:rPr lang="ru-RU" sz="1600" smtClean="0"/>
              <a:t/>
            </a:r>
            <a:br>
              <a:rPr lang="ru-RU" sz="1600" smtClean="0"/>
            </a:b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3568" y="980728"/>
            <a:ext cx="7704137" cy="5111874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sz="2900" b="1" i="1" u="sng" dirty="0" smtClean="0">
                <a:solidFill>
                  <a:srgbClr val="FF0000"/>
                </a:solidFill>
              </a:rPr>
              <a:t>С 4-х до 5-ти лет</a:t>
            </a:r>
            <a:r>
              <a:rPr lang="ru-RU" sz="1800" dirty="0"/>
              <a:t/>
            </a:r>
            <a:br>
              <a:rPr lang="ru-RU" sz="1800" dirty="0"/>
            </a:br>
            <a:endParaRPr lang="ru-RU" sz="22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В четыре года ребенок уже может строить предложения из 5—6 слов. Речь становится инструментом для познания окружающего мира. Ребенок употребляет все больше синонимов и антонимов. </a:t>
            </a:r>
            <a:endParaRPr lang="ru-RU" sz="22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К четырем годам родители уже должны прекращать «работать переводчиками». Речь вашего ребенка должны понимать не только вы, но и посторонние люди. </a:t>
            </a:r>
            <a:r>
              <a:rPr lang="ru-RU" sz="2200" b="1" dirty="0" smtClean="0">
                <a:solidFill>
                  <a:srgbClr val="008000"/>
                </a:solidFill>
                <a:latin typeface="Comic Sans MS" pitchFamily="66" charset="0"/>
              </a:rPr>
              <a:t>Если же речь ребенка понятна только вам, то самое время посетить логопеда.</a:t>
            </a: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К пяти годам ребенок должен уметь правильно согласовывать слова в роде и числе. Он должен уметь образовывать и видоизменять слова, составлять предложения, правильно пользоваться предлогами. </a:t>
            </a:r>
            <a:endParaRPr lang="ru-RU" sz="22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Ребенок свободно говорит на родном языке, поет песенки, рассказывает сказки и играет в словесные (речевые) игры один или с родителями и </a:t>
            </a:r>
            <a:r>
              <a:rPr lang="ru-RU" sz="2200" b="1" dirty="0" smtClean="0">
                <a:solidFill>
                  <a:srgbClr val="008000"/>
                </a:solidFill>
                <a:latin typeface="Comic Sans MS" pitchFamily="66" charset="0"/>
              </a:rPr>
              <a:t>друзьями.</a:t>
            </a:r>
          </a:p>
          <a:p>
            <a:pPr lvl="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8000"/>
                </a:solidFill>
                <a:latin typeface="Comic Sans MS" pitchFamily="66" charset="0"/>
              </a:rPr>
              <a:t>Родители должны </a:t>
            </a: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следить не только за тем, чтобы словарь вашего ребенка пополнялся новыми словами, но и уточнять слова, которыми он постоянно пользуется, но имеет неточное представление о предмете, который обозначает данное слово. Нередко дети не дифференцируют такие предметы, как борода и подбородок; табуретка, скамейка и стул...</a:t>
            </a:r>
            <a:b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ru-RU" sz="2200" b="1" dirty="0">
                <a:solidFill>
                  <a:srgbClr val="008000"/>
                </a:solidFill>
                <a:latin typeface="Comic Sans MS" pitchFamily="66" charset="0"/>
              </a:rPr>
              <a:t>Но даже если ребенок знает слово и правильно соотносит его с предметом — ваша задача еще не выполнена. Малыш должен пользоваться словом, употреблять его в речи. Если ребенок употребляет новое слово непринужденно и по смыслу, значит, оно действительно вошло в его активный словарный запас.</a:t>
            </a:r>
          </a:p>
          <a:p>
            <a:pPr>
              <a:buNone/>
            </a:pPr>
            <a:endParaRPr lang="ru-RU" sz="1600" dirty="0"/>
          </a:p>
          <a:p>
            <a:pPr lvl="0">
              <a:buFont typeface="Wingdings" pitchFamily="2" charset="2"/>
              <a:buChar char="Ø"/>
            </a:pPr>
            <a:endParaRPr lang="ru-RU" sz="15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 anchor="t">
            <a:normAutofit/>
          </a:bodyPr>
          <a:lstStyle/>
          <a:p>
            <a:pPr algn="l"/>
            <a:r>
              <a:rPr lang="ru-RU" sz="1600" smtClean="0"/>
              <a:t/>
            </a:r>
            <a:br>
              <a:rPr lang="ru-RU" sz="1600" smtClean="0"/>
            </a:b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3568" y="980728"/>
            <a:ext cx="7704137" cy="5111874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sz="6400" b="1" i="1" u="sng" dirty="0" smtClean="0">
                <a:solidFill>
                  <a:srgbClr val="FF0000"/>
                </a:solidFill>
                <a:latin typeface="Comic Sans MS" pitchFamily="66" charset="0"/>
              </a:rPr>
              <a:t>С 5-ти до 6-ти лет</a:t>
            </a:r>
            <a:r>
              <a:rPr lang="ru-RU" sz="6400" dirty="0" smtClean="0">
                <a:latin typeface="Comic Sans MS" pitchFamily="66" charset="0"/>
              </a:rPr>
              <a:t/>
            </a:r>
            <a:br>
              <a:rPr lang="ru-RU" sz="6400" dirty="0" smtClean="0">
                <a:latin typeface="Comic Sans MS" pitchFamily="66" charset="0"/>
              </a:rPr>
            </a:br>
            <a:endParaRPr lang="ru-RU" sz="64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У ребенка должен быть стимул для разговора (это может быть Ваш вопрос, просьба о чем-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То рассказать). При этом взрослый действительно заинтересован услышать ответ, рассказ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Рассматриваете ли Вы картинку, слушаете ли сказку, обращайте внимание ребенка на редко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Встречающееся слово, меткое, образное выражение - это приучит его «вслушиваться» в речь,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осмысленно использовать слова в своем рассказе. Для развития речи ребенка можно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использовать любую ситуацию: поездку в транспорте, прогулку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и т.д. В литературе можно встретить множество игр на развитие словаря, разговорной речи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дошкольников. Это такие, как: «Назови любимые игрушки», «Каких животных ты знаешь?»,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«Скажи по-другому», «Опиши свою одежду» и многие другие. Поиграйте с детьми.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В каждой семье есть детская литература. Ее можно использовать для развития детской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речи. Прочитайте с детьми книгу, разберите новые (сложные, непонятные) слова, встреченные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в тексте, попросите ребенка рассказать понравившийся эпизод, рассмотрите вместе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иллюстрации в книге и попросите рассказать, что на них изображено. А потом предложите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нарисовать понравившегося героя. Важно, чтобы такая работа по развитию речи была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систематической.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Взрослые должны постоянно помнить: речь не передается по наследству.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Ребенок перенимает опыт речевого общения от окружающих, т.е. овладение речью находится в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Прямой зависимости от окружающей речевой среды. Поэтому так важно, чтобы взрослые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создавали эту речевую среду для постоянного общения с ребенком.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Помните об этом, уважаемые взрослые!!!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Не торопитесь все рассказать и объяснить сами (взрослые это очень любят). Дайте ребенку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возможность самому рассказать, объяснить, не торопите его. Взрослый может подсказать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необходимое слово, поправить произношение, но всегда нужно дать выговориться ребенку и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8000"/>
                </a:solidFill>
                <a:latin typeface="Comic Sans MS" pitchFamily="66" charset="0"/>
              </a:rPr>
              <a:t>поучиться внимательно его слушать, не перебивая, не торопя, не отвлекаясь.</a:t>
            </a:r>
          </a:p>
          <a:p>
            <a:pPr>
              <a:buNone/>
            </a:pPr>
            <a:endParaRPr lang="ru-RU" sz="4800" dirty="0"/>
          </a:p>
          <a:p>
            <a:pPr lvl="0">
              <a:buFont typeface="Wingdings" pitchFamily="2" charset="2"/>
              <a:buChar char="Ø"/>
            </a:pPr>
            <a:endParaRPr lang="ru-RU" sz="48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</p:spPr>
        <p:txBody>
          <a:bodyPr anchor="t">
            <a:normAutofit/>
          </a:bodyPr>
          <a:lstStyle/>
          <a:p>
            <a:pPr algn="l"/>
            <a:r>
              <a:rPr lang="ru-RU" sz="1600" smtClean="0"/>
              <a:t/>
            </a:r>
            <a:br>
              <a:rPr lang="ru-RU" sz="1600" smtClean="0"/>
            </a:b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3568" y="980728"/>
            <a:ext cx="7704137" cy="51118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700" i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700" i="1" dirty="0" smtClean="0">
                <a:solidFill>
                  <a:srgbClr val="008000"/>
                </a:solidFill>
                <a:latin typeface="Comic Sans MS" pitchFamily="66" charset="0"/>
              </a:rPr>
              <a:t>Уделите </a:t>
            </a:r>
            <a:r>
              <a:rPr lang="ru-RU" sz="3700" i="1" dirty="0">
                <a:solidFill>
                  <a:srgbClr val="008000"/>
                </a:solidFill>
                <a:latin typeface="Comic Sans MS" pitchFamily="66" charset="0"/>
              </a:rPr>
              <a:t>особое внимание развитию произвольности: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 учите ребенка управлять своими желаниями, эмоциями, поступками, он должен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уметь</a:t>
            </a:r>
          </a:p>
          <a:p>
            <a:pPr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подчиняться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правилам поведения, выполнять действия по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образцу.</a:t>
            </a:r>
          </a:p>
          <a:p>
            <a:pPr>
              <a:buFont typeface="Wingdings" pitchFamily="2" charset="2"/>
              <a:buChar char="Ø"/>
            </a:pPr>
            <a:r>
              <a:rPr lang="ru-RU" sz="3700" i="1" dirty="0" smtClean="0">
                <a:solidFill>
                  <a:srgbClr val="008000"/>
                </a:solidFill>
                <a:latin typeface="Comic Sans MS" pitchFamily="66" charset="0"/>
              </a:rPr>
              <a:t>Необходимо </a:t>
            </a:r>
            <a:r>
              <a:rPr lang="ru-RU" sz="3700" i="1" dirty="0">
                <a:solidFill>
                  <a:srgbClr val="008000"/>
                </a:solidFill>
                <a:latin typeface="Comic Sans MS" pitchFamily="66" charset="0"/>
              </a:rPr>
              <a:t>ежедневно заниматься с ребенком в области развития речи:</a:t>
            </a:r>
            <a:endParaRPr lang="ru-RU" sz="3700" dirty="0">
              <a:solidFill>
                <a:srgbClr val="008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тренируйте умения определять и объяснять свой выбор времени года на улице и картинках;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развивайте связную речь детей, пересказывая сказки, содержание мультфильмов;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составляйте рассказы по картинкам и на основе впечатлений, следя за правильным произношением и дикцией ребенка;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проговаривайте с ребенком скороговорки и </a:t>
            </a:r>
            <a:r>
              <a:rPr lang="ru-RU" sz="3700" dirty="0" err="1">
                <a:solidFill>
                  <a:srgbClr val="008000"/>
                </a:solidFill>
                <a:latin typeface="Comic Sans MS" pitchFamily="66" charset="0"/>
              </a:rPr>
              <a:t>чистоговорки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развивать слуховое внимание и восприятие;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учите ребенка правильно называть слова, обозначающие местоположение: впереди, сзади, справа, слева, сверху, над, под, за, перед;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развивайте у ребенка интерес к общению со сверстниками и взрослыми, умение легко вступать в контакт и находить выход из проблемных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ситуаций</a:t>
            </a:r>
          </a:p>
          <a:p>
            <a:pPr lvl="0"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общения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, признавая авторитет взрослых;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учить ребенка принимать учебную задачу, то есть внимательно слушать и понимать задание или, при необходимости, уточнить его;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тренировать ребенка в назывании текущего месяца и последовательности дней недели;</a:t>
            </a:r>
          </a:p>
          <a:p>
            <a:pPr lvl="0">
              <a:buNone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учить, в определенном порядке называть адрес, фамилию, имя, имя, отчество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родителей.</a:t>
            </a:r>
          </a:p>
          <a:p>
            <a:pPr lvl="0">
              <a:buFont typeface="Wingdings" pitchFamily="2" charset="2"/>
              <a:buChar char="Ø"/>
            </a:pPr>
            <a:r>
              <a:rPr lang="ru-RU" sz="3700" i="1" dirty="0" smtClean="0">
                <a:solidFill>
                  <a:srgbClr val="008000"/>
                </a:solidFill>
                <a:latin typeface="Comic Sans MS" pitchFamily="66" charset="0"/>
              </a:rPr>
              <a:t>Помните</a:t>
            </a:r>
            <a:r>
              <a:rPr lang="ru-RU" sz="3700" i="1" dirty="0">
                <a:solidFill>
                  <a:srgbClr val="008000"/>
                </a:solidFill>
                <a:latin typeface="Comic Sans MS" pitchFamily="66" charset="0"/>
              </a:rPr>
              <a:t>, что для ребенка 6-7 лет игра со взрослыми и сверстниками является основным способом развития речи.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 Поэтому в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занятия,</a:t>
            </a:r>
          </a:p>
          <a:p>
            <a:pPr lvl="0"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организованных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в домашних условиях необходимо включать игровые элементы, заинтересовывая тем самым детей, давая мотивацию и настрой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на</a:t>
            </a:r>
          </a:p>
          <a:p>
            <a:pPr lvl="0"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успех.</a:t>
            </a:r>
          </a:p>
          <a:p>
            <a:pPr lvl="0">
              <a:buFont typeface="Wingdings" pitchFamily="2" charset="2"/>
              <a:buChar char="Ø"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Основной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задачей работы с детьми старшего дошкольного возраста по усвоению </a:t>
            </a:r>
            <a:r>
              <a:rPr lang="ru-RU" sz="3700" b="1" dirty="0">
                <a:solidFill>
                  <a:srgbClr val="008000"/>
                </a:solidFill>
                <a:latin typeface="Comic Sans MS" pitchFamily="66" charset="0"/>
              </a:rPr>
              <a:t>фонетической стороны речи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 и правильному произнесению всех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звуков</a:t>
            </a:r>
          </a:p>
          <a:p>
            <a:pPr lvl="0"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родного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языка является дальнейшее совершенствование речевого слуха, закрепление навыков четкой, правильной, выразительной речи.</a:t>
            </a:r>
          </a:p>
          <a:p>
            <a:pPr algn="ctr"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Старайтесь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больше времени уделять своим детям.</a:t>
            </a:r>
            <a:endParaRPr lang="ru-RU" sz="37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Также необходимо использовать обучающие игры, такие как: лото, домино, </a:t>
            </a:r>
            <a:r>
              <a:rPr lang="ru-RU" sz="3700" dirty="0" err="1">
                <a:solidFill>
                  <a:srgbClr val="008000"/>
                </a:solidFill>
                <a:latin typeface="Comic Sans MS" pitchFamily="66" charset="0"/>
              </a:rPr>
              <a:t>пазлы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, парные картинки, проговаривая действия </a:t>
            </a:r>
            <a:endParaRPr lang="ru-RU" sz="3700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вслух.</a:t>
            </a:r>
          </a:p>
          <a:p>
            <a:pPr>
              <a:buFont typeface="Wingdings" pitchFamily="2" charset="2"/>
              <a:buChar char="Ø"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Предлагайте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детям на одном выдохе произносить: </a:t>
            </a:r>
            <a:r>
              <a:rPr lang="ru-RU" sz="3700" dirty="0" err="1">
                <a:solidFill>
                  <a:srgbClr val="008000"/>
                </a:solidFill>
                <a:latin typeface="Comic Sans MS" pitchFamily="66" charset="0"/>
              </a:rPr>
              <a:t>чистоговорки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 и небольшие скороговорки.</a:t>
            </a:r>
          </a:p>
          <a:p>
            <a:pPr>
              <a:buFont typeface="Wingdings" pitchFamily="2" charset="2"/>
              <a:buChar char="Ø"/>
            </a:pP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Тренировка движений пальцев рук оказывает большое влияние на развитие речевой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активности. Для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развития мелкой моторики </a:t>
            </a:r>
            <a:endParaRPr lang="ru-RU" sz="3700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используйте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: </a:t>
            </a:r>
            <a:r>
              <a:rPr lang="ru-RU" sz="3700" dirty="0" err="1" smtClean="0">
                <a:solidFill>
                  <a:srgbClr val="008000"/>
                </a:solidFill>
                <a:latin typeface="Comic Sans MS" pitchFamily="66" charset="0"/>
              </a:rPr>
              <a:t>мозайки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,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коробочки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для собирания мелких камешков, наборы бусинок разной величины, пособия по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застегиванию</a:t>
            </a:r>
          </a:p>
          <a:p>
            <a:pPr>
              <a:buNone/>
            </a:pP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пуговиц 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и завязыванию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шнурков, пальчиковый и </a:t>
            </a:r>
            <a:r>
              <a:rPr lang="ru-RU" sz="3700" dirty="0" err="1">
                <a:solidFill>
                  <a:srgbClr val="008000"/>
                </a:solidFill>
                <a:latin typeface="Comic Sans MS" pitchFamily="66" charset="0"/>
              </a:rPr>
              <a:t>варежковый</a:t>
            </a:r>
            <a:r>
              <a:rPr lang="ru-RU" sz="370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ru-RU" sz="3700" dirty="0" smtClean="0">
                <a:solidFill>
                  <a:srgbClr val="008000"/>
                </a:solidFill>
                <a:latin typeface="Comic Sans MS" pitchFamily="66" charset="0"/>
              </a:rPr>
              <a:t>театр.</a:t>
            </a:r>
          </a:p>
          <a:p>
            <a:pPr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Дети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очень нуждаются в поддержке, поощрении, похвале со стороны взрослых, так как они стремятся быть самостоятельными.</a:t>
            </a:r>
          </a:p>
          <a:p>
            <a:pPr>
              <a:buNone/>
            </a:pP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Не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надо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заставлять своего ребенка заниматься и ругать за плохо выполненную работу, а лучше заинтересовать его тем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или</a:t>
            </a:r>
          </a:p>
          <a:p>
            <a:pPr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иным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заданием либо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игрой, а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в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конце найти хорошо выполненный фрагмент в работе, пусть даже маленький, похвалив его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за</a:t>
            </a:r>
          </a:p>
          <a:p>
            <a:pPr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выполненное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задание. Важно, чтобы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ребенок постепенно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втягивался в интеллектуальную деятельность и сам процесс </a:t>
            </a: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обучения</a:t>
            </a:r>
          </a:p>
          <a:p>
            <a:pPr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omic Sans MS" pitchFamily="66" charset="0"/>
              </a:rPr>
              <a:t>становился </a:t>
            </a:r>
            <a:r>
              <a:rPr lang="ru-RU" sz="3700" b="1" dirty="0">
                <a:solidFill>
                  <a:srgbClr val="FF0000"/>
                </a:solidFill>
                <a:latin typeface="Comic Sans MS" pitchFamily="66" charset="0"/>
              </a:rPr>
              <a:t>для него потребностью.</a:t>
            </a:r>
          </a:p>
          <a:p>
            <a:pPr>
              <a:buNone/>
            </a:pPr>
            <a:endParaRPr lang="ru-RU" sz="4800" dirty="0"/>
          </a:p>
          <a:p>
            <a:pPr lvl="0">
              <a:buFont typeface="Wingdings" pitchFamily="2" charset="2"/>
              <a:buChar char="Ø"/>
            </a:pPr>
            <a:endParaRPr lang="ru-RU" sz="48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764704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latin typeface="Comic Sans MS" pitchFamily="66" charset="0"/>
              </a:rPr>
              <a:t>С 6-ти до 7-ти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номик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6552728" cy="46976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43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КАК РАЗВИВАТЬ РЕЧЬ РЕБЕНКА?</vt:lpstr>
      <vt:lpstr> </vt:lpstr>
      <vt:lpstr> </vt:lpstr>
      <vt:lpstr> </vt:lpstr>
      <vt:lpstr> </vt:lpstr>
      <vt:lpstr>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МБДОУ № 251</dc:creator>
  <cp:lastModifiedBy>МБДОУ № 251</cp:lastModifiedBy>
  <cp:revision>10</cp:revision>
  <dcterms:created xsi:type="dcterms:W3CDTF">2020-05-19T05:51:00Z</dcterms:created>
  <dcterms:modified xsi:type="dcterms:W3CDTF">2020-05-19T07:29:02Z</dcterms:modified>
</cp:coreProperties>
</file>