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57B"/>
    <a:srgbClr val="E4E763"/>
    <a:srgbClr val="DEE246"/>
    <a:srgbClr val="DADE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411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0660-8388-40F6-B361-2BD7ED11484B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2C80-C448-427A-BE38-7438E29A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tatic.diary.ru/userdir/8/7/7/0/877061/50154888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14282" y="214290"/>
              <a:ext cx="8929718" cy="6445269"/>
              <a:chOff x="214282" y="214290"/>
              <a:chExt cx="8929718" cy="6445269"/>
            </a:xfrm>
          </p:grpSpPr>
          <p:pic>
            <p:nvPicPr>
              <p:cNvPr id="2" name="Рисунок 1" descr="4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4282" y="2928934"/>
                <a:ext cx="5572132" cy="3730625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http://market.hodak.biz/images/stories/Maslenica_sun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488" y="214290"/>
                <a:ext cx="5905500" cy="40005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786414" y="4714884"/>
                <a:ext cx="33575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по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14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февраля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2021года 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259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57158" y="500042"/>
              <a:ext cx="8479269" cy="6072220"/>
              <a:chOff x="357158" y="500042"/>
              <a:chExt cx="8479269" cy="607222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500166" y="500042"/>
                <a:ext cx="660983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i="1" spc="300" dirty="0">
                    <a:latin typeface="Times New Roman" pitchFamily="18" charset="0"/>
                    <a:cs typeface="Times New Roman" pitchFamily="18" charset="0"/>
                  </a:rPr>
                  <a:t>Каждый день Масленицы имеет свое название и обряды</a:t>
                </a:r>
                <a:r>
                  <a:rPr lang="ru-RU" sz="2800" b="1" i="1" spc="300" dirty="0">
                    <a:solidFill>
                      <a:srgbClr val="0033CC"/>
                    </a:solidFill>
                  </a:rPr>
                  <a:t/>
                </a:r>
                <a:br>
                  <a:rPr lang="ru-RU" sz="2800" b="1" i="1" spc="300" dirty="0">
                    <a:solidFill>
                      <a:srgbClr val="0033CC"/>
                    </a:solidFill>
                  </a:rPr>
                </a:br>
                <a:endParaRPr lang="ru-RU" sz="2800" spc="300" dirty="0"/>
              </a:p>
            </p:txBody>
          </p:sp>
          <p:pic>
            <p:nvPicPr>
              <p:cNvPr id="17409" name="Picture 1" descr="E:\МАСЛЕННИЦА\1516704531_16091_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7158" y="2428868"/>
                <a:ext cx="5524525" cy="414339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8194" name="Picture 2" descr="http://supercook.ru/images-maslenica/rus-masl-3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2" y="1714488"/>
                <a:ext cx="4693055" cy="3571900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279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63688" y="332656"/>
              <a:ext cx="48965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4E3B30"/>
                  </a:solidFill>
                  <a:effectLst>
                    <a:reflection blurRad="12700" stA="48000" endA="300" endPos="55000" dir="5400000" sy="-90000" algn="bl" rotWithShape="0"/>
                  </a:effectLst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ВСТРЕЧА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Содержимое 3" descr="http://stat16.privet.ru/lr/0b096409036c0e775eb258f3b2a7cfbe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1428728" y="1285860"/>
              <a:ext cx="6381352" cy="5017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2710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67544" y="500042"/>
              <a:ext cx="8424936" cy="6145571"/>
              <a:chOff x="467544" y="500042"/>
              <a:chExt cx="8424936" cy="614557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5004048" y="3717032"/>
                <a:ext cx="388843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Утро... ПОНЕДЕЛЬНИК... Наступает  " ВСТРЕЧА".</a:t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Яркие салазки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с горочек скользят.</a:t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Целый день веселье. </a:t>
                </a:r>
                <a:endParaRPr lang="ru-RU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Наступает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вечер...</a:t>
                </a:r>
                <a:br>
                  <a:rPr lang="ru-RU" sz="22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Накатавшись вволю,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все блины едят.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467544" y="620688"/>
                <a:ext cx="4572000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dirty="0"/>
                  <a:t> 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На первый день масленицы русский народ справлял встречу Чистой масленицы - широкой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боярыни.В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старину дети с утра выходили на улицу строить снежные горы.</a:t>
                </a:r>
              </a:p>
            </p:txBody>
          </p:sp>
          <p:pic>
            <p:nvPicPr>
              <p:cNvPr id="4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72065" y="500042"/>
                <a:ext cx="3747141" cy="28575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362" name="Picture 2" descr="http://www.44edu.ru/Kostroma_EDU/ds_39/SiteAssets/SitePages/%D0%9C%D0%B0%D1%81%D0%BB%D0%B5%D0%BD%D0%B8%D1%86%D0%B0%202017/121530_html_1f03f430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5786" y="3000372"/>
                <a:ext cx="3357586" cy="3645241"/>
              </a:xfrm>
              <a:prstGeom prst="rect">
                <a:avLst/>
              </a:pr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</p:grpSp>
    </p:spTree>
    <p:extLst>
      <p:ext uri="{BB962C8B-B14F-4D97-AF65-F5344CB8AC3E}">
        <p14:creationId xmlns:p14="http://schemas.microsoft.com/office/powerpoint/2010/main" xmlns="" val="29452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14282" y="332656"/>
              <a:ext cx="8709344" cy="6184057"/>
              <a:chOff x="214282" y="332656"/>
              <a:chExt cx="8709344" cy="6184057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611560" y="332656"/>
                <a:ext cx="799288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К первому дню Масленицы устраивали горы, висячие качели, балаганы для скоморохов, столы со сладостями. Не кататься с гор и на качелях, не потешаться над скоморохами значило в старину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– жить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в горькой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беде.</a:t>
                </a:r>
                <a:endParaRPr lang="ru-RU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" name="Picture 5" descr="PETRUSK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82" y="1928802"/>
                <a:ext cx="3671888" cy="2903537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" name="Picture 2" descr="http://www.magput.ru/pics/large/52899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992" y="2857496"/>
                <a:ext cx="5494634" cy="3659217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8287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42844" y="404664"/>
              <a:ext cx="8807964" cy="6273496"/>
              <a:chOff x="142844" y="404664"/>
              <a:chExt cx="8807964" cy="6273496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987824" y="404664"/>
                <a:ext cx="35283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1" i="0" u="none" strike="noStrike" kern="0" cap="all" spc="0" normalizeH="0" baseline="0" noProof="0" dirty="0" err="1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ЗАиГРЫШ</a:t>
                </a:r>
                <a:endPara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42844" y="1357298"/>
                <a:ext cx="414340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На второй день Масленицы устраивали различные игры. Люди катались на санях, коньках, ледянках. </a:t>
                </a:r>
              </a:p>
            </p:txBody>
          </p:sp>
          <p:pic>
            <p:nvPicPr>
              <p:cNvPr id="5" name="Picture 4" descr="gorka_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4810" y="1142984"/>
                <a:ext cx="4451558" cy="293826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500694" y="4000504"/>
                <a:ext cx="345011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Закрывали лица смешными масками, верили, что в ином обличье и жизнь начнется другая – радостная и благополучная.</a:t>
                </a:r>
              </a:p>
            </p:txBody>
          </p:sp>
          <p:pic>
            <p:nvPicPr>
              <p:cNvPr id="7" name="Рисунок 6" descr="1231157916_image010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7157" y="3143248"/>
                <a:ext cx="5250083" cy="33693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651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95536" y="404664"/>
              <a:ext cx="8345518" cy="6237070"/>
              <a:chOff x="395536" y="404664"/>
              <a:chExt cx="8345518" cy="623707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347864" y="404664"/>
                <a:ext cx="31683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ЛАКОМКА</a:t>
                </a:r>
                <a:endPara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" name="Содержимое 3" descr="http://stat16.privet.ru/lr/0b0931ed473c3d466b4b9d8b6df874f6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395536" y="1124745"/>
                <a:ext cx="5040560" cy="3600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5500694" y="1071546"/>
                <a:ext cx="324036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6633"/>
                  </a:buClr>
                  <a:buSzPct val="95000"/>
                </a:pPr>
                <a:r>
                  <a:rPr lang="ru-RU" sz="2400" kern="0" dirty="0" smtClean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В </a:t>
                </a:r>
                <a:r>
                  <a:rPr lang="ru-RU" sz="2400" kern="0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этот день люди лакомились блинами. Блины пеклись из разной муки и с разными начинками: пшеничные, овсяные, гречневые, из пресного и кислого теста. 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42910" y="5072074"/>
                <a:ext cx="71438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Тут СРЕДА подходит - "ЛАКОМКОЙ" зовётся.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Каждая хозяюшка  колдует у печи.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Кулебяки, сырники – всё им удаётся.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Пироги и блинчики – всё на стол мечи!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01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23528" y="332656"/>
              <a:ext cx="8820472" cy="6159589"/>
              <a:chOff x="323528" y="332656"/>
              <a:chExt cx="8820472" cy="615958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267744" y="332656"/>
                <a:ext cx="50048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ШИРОКИЙ ЧЕТВЕРГ</a:t>
                </a:r>
                <a:endPara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6047656" y="1714488"/>
                <a:ext cx="3096344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А в ЧЕТВЕРГ - раздольный "РАЗГУЛЯЙ" приходит.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Ледяные крепости,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снежные бои...</a:t>
                </a:r>
                <a:br>
                  <a:rPr lang="ru-RU" sz="24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Тройки с бубенцами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на поля выходят.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ru-RU" sz="2400" dirty="0">
                    <a:latin typeface="Arial" pitchFamily="34" charset="0"/>
                    <a:cs typeface="Arial" pitchFamily="34" charset="0"/>
                  </a:rPr>
                </a:b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" name="Содержимое 3" descr="http://stat16.privet.ru/lr/0b090eb9d46aeb5a94f2f337a0648b38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323528" y="1132983"/>
                <a:ext cx="5677232" cy="4367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187624" y="5661248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этот день возили чучело зимы, устраивали соревнования в силе и ловкости.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5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57158" y="332656"/>
              <a:ext cx="8557293" cy="6185848"/>
              <a:chOff x="357158" y="332656"/>
              <a:chExt cx="8557293" cy="6185848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835696" y="332656"/>
                <a:ext cx="609389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ТЕЩИНЫ  </a:t>
                </a:r>
                <a:r>
                  <a:rPr kumimoji="0" lang="ru-RU" sz="3600" b="1" i="0" u="none" strike="noStrike" kern="0" cap="all" spc="0" normalizeH="0" baseline="0" noProof="0" dirty="0" err="1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вЕЧЕРИНКИ</a:t>
                </a:r>
                <a:endPara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" name="Содержимое 3" descr="http://stat16.privet.ru/lr/0b094e7a678757fd61cd0d9e8c0058ce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4786314" y="1142984"/>
                <a:ext cx="4128137" cy="537552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357158" y="2000240"/>
                <a:ext cx="428628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4000" dirty="0">
                    <a:latin typeface="Times New Roman" pitchFamily="18" charset="0"/>
                    <a:cs typeface="Times New Roman" pitchFamily="18" charset="0"/>
                  </a:rPr>
                  <a:t>Масленица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это еще и  семейный праздник. Весна всегда связывалась с началом новой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жизни.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71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57158" y="369530"/>
              <a:ext cx="8498810" cy="6052603"/>
              <a:chOff x="357158" y="369530"/>
              <a:chExt cx="8498810" cy="6052603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849224" y="369530"/>
                <a:ext cx="636611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ЗОЛОВКИНЫ ПОСИДЕЛКИ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" name="Picture 12" descr="Картинка 22 из 80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7158" y="1500174"/>
                <a:ext cx="4182652" cy="3602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4283968" y="2882703"/>
                <a:ext cx="45720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marR="0" lvl="0" indent="-34290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0A22E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ru-RU" sz="32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Этот день был всегда шумным, с ряжеными, играми, любимыми русскими забавами: катанием с гор на салазках, катание на лошадях.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926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0" y="404664"/>
              <a:ext cx="8929718" cy="6308508"/>
              <a:chOff x="0" y="404664"/>
              <a:chExt cx="8929718" cy="6308508"/>
            </a:xfrm>
          </p:grpSpPr>
          <p:pic>
            <p:nvPicPr>
              <p:cNvPr id="3075" name="Picture 3" descr="E:\МАСЛЕННИЦА\83f68ce96efbafef4349d35bfe7b19bb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2844" y="2214554"/>
                <a:ext cx="5250664" cy="30099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1547664" y="404664"/>
                <a:ext cx="61024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600" b="0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E3B30"/>
                    </a:solidFill>
                    <a:effectLst>
                      <a:reflection blurRad="12700" stA="48000" endA="300" endPos="55000" dir="5400000" sy="-90000" algn="bl" rotWithShape="0"/>
                    </a:effectLst>
                    <a:uLnTx/>
                    <a:uFillTx/>
                    <a:latin typeface="Franklin Gothic Medium"/>
                    <a:ea typeface="+mj-ea"/>
                    <a:cs typeface="+mj-cs"/>
                  </a:rPr>
                  <a:t>ПРОЩЕННОЕ ВОСКРЕСЕНЬЕ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0" y="1071546"/>
                <a:ext cx="867645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Последний день Масленицы  - </a:t>
                </a:r>
                <a:r>
                  <a:rPr lang="ru-RU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самый важный день на всей масленичной неделе. Все, от мала до велика, просят друг у друга прощения, чтобы встретить весну с чистой совестью.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71472" y="5143512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Последний день Масленицы был самым шумным и весёлым. Устраивались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соревнования                            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074" name="Picture 2" descr="E:\МАСЛЕННИЦА\5b8a30c87c405a6c8a624f5557ac7d84d5e169ea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14942" y="4143380"/>
                <a:ext cx="3714776" cy="24765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0454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214346" y="0"/>
            <a:ext cx="9358346" cy="6858000"/>
            <a:chOff x="-214346" y="0"/>
            <a:chExt cx="9358346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-214346" y="0"/>
              <a:ext cx="9358346" cy="6858000"/>
              <a:chOff x="-214346" y="0"/>
              <a:chExt cx="9358346" cy="6858000"/>
            </a:xfrm>
          </p:grpSpPr>
          <p:pic>
            <p:nvPicPr>
              <p:cNvPr id="22532" name="Picture 4" descr="E:\МАСЛЕННИЦА\134023453_5152557_0_a7236_a26852cd_orig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214346" y="1452076"/>
                <a:ext cx="4572032" cy="5405924"/>
              </a:xfrm>
              <a:prstGeom prst="rect">
                <a:avLst/>
              </a:prstGeom>
              <a:noFill/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2286000" y="3105835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85720" y="357166"/>
                <a:ext cx="60332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Масленица – это проводы зимы и встреча весны</a:t>
                </a:r>
              </a:p>
            </p:txBody>
          </p:sp>
          <p:pic>
            <p:nvPicPr>
              <p:cNvPr id="22530" name="Picture 2" descr="http://mdou9.caduk.ru/images/solnce666666666666.gif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7952" y="0"/>
                <a:ext cx="2286048" cy="2286048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643306" y="2000240"/>
                <a:ext cx="485776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Этот праздник к нам идет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Раннею весною,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Сколько радостей несет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Он всегда с собою!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Ледяные горы ждут,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И снежок сверкает,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Санки с горок вниз бегут,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Смех не умолкает.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Дома аромат блинов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Праздничный чудесный,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На блины друзей зовем, </a:t>
                </a:r>
                <a:b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Будем есть их вместе. 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567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68711" y="571480"/>
              <a:ext cx="8587257" cy="5774695"/>
              <a:chOff x="268711" y="571480"/>
              <a:chExt cx="8587257" cy="5774695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4572000" y="785794"/>
                <a:ext cx="4283968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Дарили сделанные из белых и красных ниток </a:t>
                </a:r>
                <a:r>
                  <a:rPr lang="ru-RU" sz="3200" dirty="0" err="1">
                    <a:latin typeface="Times New Roman" pitchFamily="18" charset="0"/>
                    <a:cs typeface="Times New Roman" pitchFamily="18" charset="0"/>
                  </a:rPr>
                  <a:t>мартенички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, куколки мальчика и девочки, - символ дружбы. </a:t>
                </a:r>
                <a:endParaRPr lang="ru-RU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Ими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взмахивали и приговаривали: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Ты прости меня, прости. 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  <a:defRPr/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Все обиды отпусти.</a:t>
                </a:r>
              </a:p>
            </p:txBody>
          </p:sp>
          <p:pic>
            <p:nvPicPr>
              <p:cNvPr id="3" name="Рисунок 6" descr="6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786" y="571480"/>
                <a:ext cx="3286148" cy="30471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146" name="Picture 2" descr="E:\МАСЛЕННИЦА\1b57939b-4c78-4030-bd17-923d376e65f9_1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8711" y="3714752"/>
                <a:ext cx="4260399" cy="26314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060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377"/>
            <a:ext cx="9143999" cy="6855248"/>
            <a:chOff x="0" y="1377"/>
            <a:chExt cx="9143999" cy="6855248"/>
          </a:xfrm>
        </p:grpSpPr>
        <p:pic>
          <p:nvPicPr>
            <p:cNvPr id="7170" name="Picture 2" descr="E:\МАСЛЕННИЦА\img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77"/>
              <a:ext cx="9143999" cy="6855248"/>
            </a:xfrm>
            <a:prstGeom prst="rect">
              <a:avLst/>
            </a:prstGeom>
            <a:noFill/>
          </p:spPr>
        </p:pic>
        <p:pic>
          <p:nvPicPr>
            <p:cNvPr id="7172" name="Picture 4" descr="http://nachalo4ka.ru/wp-content/uploads/2014/08/15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85295">
              <a:off x="52790" y="267080"/>
              <a:ext cx="1000100" cy="1000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85720" y="357166"/>
              <a:ext cx="8605050" cy="6072209"/>
              <a:chOff x="285720" y="357166"/>
              <a:chExt cx="8605050" cy="6072209"/>
            </a:xfrm>
          </p:grpSpPr>
          <p:pic>
            <p:nvPicPr>
              <p:cNvPr id="2" name="Picture 4" descr="D:\Марина\праздники на руси\масленица\event0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357166"/>
                <a:ext cx="4052758" cy="607220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429124" y="928670"/>
                <a:ext cx="4461646" cy="547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Вечером устраивали большой костёр и Масленицу сжигали. Начинался 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пост.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lvl="0" indent="-342900" algn="ctr">
                  <a:spcBef>
                    <a:spcPct val="20000"/>
                  </a:spcBef>
                  <a:buClr>
                    <a:srgbClr val="F0A22E"/>
                  </a:buClr>
                  <a:buSzPct val="70000"/>
                </a:pPr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У масленичного костра собиралось всегда много народу, было весело, звучало много песен. С Масленицей прощались и в шутку и всерьёз. Подбрасывая солому в </a:t>
                </a:r>
                <a:r>
                  <a:rPr lang="ru-RU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огонь.</a:t>
                </a:r>
                <a:endParaRPr lang="ru-RU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3333FF"/>
                    </a:solidFill>
                    <a:latin typeface="Cooper" pitchFamily="34" charset="0"/>
                  </a:rPr>
                  <a:t>                                    </a:t>
                </a:r>
                <a:endParaRPr lang="ru-RU" sz="2400" b="1" dirty="0">
                  <a:solidFill>
                    <a:srgbClr val="3333FF"/>
                  </a:solidFill>
                  <a:latin typeface="Cooper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744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7048503"/>
            <a:chOff x="0" y="0"/>
            <a:chExt cx="9144000" cy="704850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2" name="Picture 2" descr="E:\МАСЛЕННИЦА\3b80df095b4f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85728"/>
              <a:ext cx="7620031" cy="67627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91358" y="214290"/>
              <a:ext cx="8738360" cy="6395507"/>
              <a:chOff x="191358" y="214290"/>
              <a:chExt cx="8738360" cy="6395507"/>
            </a:xfrm>
          </p:grpSpPr>
          <p:pic>
            <p:nvPicPr>
              <p:cNvPr id="3074" name="Picture 2" descr="http://baby.ladybye.ru/wp-content/uploads/2012/02/200602270939-3410.htm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6446" y="214290"/>
                <a:ext cx="3141818" cy="37108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http://img-fotki.yandex.ru/get/5506/21871983.3b/0_7339c_f1c4bce5_X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58" y="2928544"/>
                <a:ext cx="5237897" cy="368125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76670" y="594717"/>
                <a:ext cx="4824536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 dirty="0">
                    <a:latin typeface="Times New Roman" pitchFamily="18" charset="0"/>
                    <a:cs typeface="Times New Roman" pitchFamily="18" charset="0"/>
                  </a:rPr>
                  <a:t>На Масленицу провожают зиму, встречают весеннее солнышко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5301206" y="4411141"/>
                <a:ext cx="362851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Масленица всегда была шумной, весёлой с песнями и играми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68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13512" y="308554"/>
              <a:ext cx="8041316" cy="5827603"/>
              <a:chOff x="813512" y="308554"/>
              <a:chExt cx="8041316" cy="5827603"/>
            </a:xfrm>
          </p:grpSpPr>
          <p:pic>
            <p:nvPicPr>
              <p:cNvPr id="4098" name="Picture 2" descr="http://edu.of.ru/attach.asp?a_no=1561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37432">
                <a:off x="813512" y="775692"/>
                <a:ext cx="5051054" cy="5360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899592" y="308554"/>
                <a:ext cx="7704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Чтобы всё в будущем году было благополучно пели песенки-</a:t>
                </a:r>
                <a:r>
                  <a:rPr lang="ru-RU" sz="28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заклички</a:t>
                </a:r>
                <a:endParaRPr lang="ru-RU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4714876" y="2214554"/>
                <a:ext cx="4139952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Выходи, народ,</a:t>
                </a:r>
              </a:p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Становись у ворот</a:t>
                </a:r>
              </a:p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Весну закликать,</a:t>
                </a:r>
              </a:p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Зимушку провожать.</a:t>
                </a:r>
              </a:p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Весна, весна-красна,</a:t>
                </a:r>
              </a:p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Приди, весна, с радостью!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57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35588" y="285728"/>
              <a:ext cx="8197930" cy="6194611"/>
              <a:chOff x="435588" y="285728"/>
              <a:chExt cx="8197930" cy="619461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928662" y="285728"/>
                <a:ext cx="770485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Всю неделю на Масленицу веселились, катались с горки, водили хороводы</a:t>
                </a:r>
              </a:p>
            </p:txBody>
          </p:sp>
          <p:pic>
            <p:nvPicPr>
              <p:cNvPr id="5122" name="Picture 2" descr="http://savepic.ru/3482175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 rot="21136430">
                <a:off x="435588" y="1349928"/>
                <a:ext cx="3696429" cy="5130411"/>
              </a:xfrm>
              <a:prstGeom prst="roundRect">
                <a:avLst>
                  <a:gd name="adj" fmla="val 18248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E:\МАСЛЕННИЦА\1421784970.2359s_gorki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00562" y="1643050"/>
                <a:ext cx="4098564" cy="47149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8503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E:\МАСЛЕННИЦА\98c11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6182" y="3143248"/>
              <a:ext cx="5178437" cy="3449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1" name="Picture 3" descr="E:\МАСЛЕННИЦА\ГУЛЯНИЕ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0232" y="214290"/>
              <a:ext cx="5516563" cy="3238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52" name="Picture 4" descr="E:\МАСЛЕННИЦА\wpid-1191-643x429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3143248"/>
              <a:ext cx="3747581" cy="25003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144463"/>
            <a:ext cx="9144000" cy="7002463"/>
            <a:chOff x="0" y="-144463"/>
            <a:chExt cx="9144000" cy="70024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5575" y="-144463"/>
              <a:ext cx="8682732" cy="6754943"/>
              <a:chOff x="155575" y="-144463"/>
              <a:chExt cx="8682732" cy="6754943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14282" y="1000108"/>
                <a:ext cx="414340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Как на масленой неделе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Из трубы блины летели.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Ой, </a:t>
                </a:r>
                <a:r>
                  <a:rPr lang="ru-RU" sz="2400" b="1" dirty="0" err="1">
                    <a:latin typeface="Times New Roman" pitchFamily="18" charset="0"/>
                    <a:cs typeface="Times New Roman" pitchFamily="18" charset="0"/>
                  </a:rPr>
                  <a:t>блиночки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мои,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Блины масленые,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Ой, блины, блины, блины,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err="1">
                    <a:latin typeface="Times New Roman" pitchFamily="18" charset="0"/>
                    <a:cs typeface="Times New Roman" pitchFamily="18" charset="0"/>
                  </a:rPr>
                  <a:t>Разрумяненькие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!</a:t>
                </a:r>
              </a:p>
            </p:txBody>
          </p:sp>
          <p:sp>
            <p:nvSpPr>
              <p:cNvPr id="19459" name="AutoShape 3" descr="https://s1.hostingkartinok.com/uploads/images/2012/04/e7eec6ea9df333ee6f580c615844d821.pn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1" name="AutoShape 5" descr="https://s1.hostingkartinok.com/uploads/images/2012/04/e7eec6ea9df333ee6f580c615844d821.pn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3" name="AutoShape 7" descr="https://s1.hostingkartinok.com/uploads/images/2012/04/e7eec6ea9df333ee6f580c615844d821.pn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65" name="AutoShape 9" descr="https://s1.hostingkartinok.com/uploads/images/2012/04/e7eec6ea9df333ee6f580c615844d821.pn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9466" name="Picture 10" descr="E:\МАСЛЕННИЦА\e7eec6ea9df333ee6f580c615844d82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4348" y="4429132"/>
                <a:ext cx="3571868" cy="2127496"/>
              </a:xfrm>
              <a:prstGeom prst="rect">
                <a:avLst/>
              </a:prstGeom>
              <a:noFill/>
            </p:spPr>
          </p:pic>
          <p:pic>
            <p:nvPicPr>
              <p:cNvPr id="19468" name="Picture 12" descr="http://megashow.ru/images/%D0%B8%D0%BA%D0%BE%D0%BD%D0%BA%D0%B8/%D0%BC%D0%B0%D1%81%D0%BB%D0%B5%D0%BD%D0%B8%D1%86%D0%B0/maslenica%20(13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0" y="714356"/>
                <a:ext cx="4266307" cy="589612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724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285776"/>
            <a:ext cx="9144000" cy="7143776"/>
            <a:chOff x="0" y="-285776"/>
            <a:chExt cx="9144000" cy="71437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5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85720" y="-285776"/>
              <a:ext cx="8649914" cy="6643734"/>
              <a:chOff x="285720" y="-285776"/>
              <a:chExt cx="8649914" cy="6643734"/>
            </a:xfrm>
          </p:grpSpPr>
          <p:pic>
            <p:nvPicPr>
              <p:cNvPr id="18437" name="Picture 5" descr="http://img1.liveinternet.ru/images/attach/c/5/123/971/123971819_0_a490d_b127bae2_XL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-285776"/>
                <a:ext cx="4572032" cy="4572032"/>
              </a:xfrm>
              <a:prstGeom prst="rect">
                <a:avLst/>
              </a:prstGeom>
              <a:noFill/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5143504" y="1428736"/>
                <a:ext cx="34189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Румяный блин означал весеннее солнышко</a:t>
                </a: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285720" y="4071942"/>
                <a:ext cx="474739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И в наше время на Масленицу пекут блины. Это старинный русский обычай – встречать весну</a:t>
                </a:r>
              </a:p>
            </p:txBody>
          </p:sp>
          <p:pic>
            <p:nvPicPr>
              <p:cNvPr id="18433" name="Picture 1" descr="E:\МАСЛЕННИЦА\e7eec6ea9df333ee6f580c615844d821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57752" y="3929066"/>
                <a:ext cx="4077882" cy="242889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818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МАСЛЕННИЦА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479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Заячий остров</dc:title>
  <dc:creator>Guest</dc:creator>
  <cp:lastModifiedBy>Светлана</cp:lastModifiedBy>
  <cp:revision>79</cp:revision>
  <dcterms:created xsi:type="dcterms:W3CDTF">2011-04-21T14:37:15Z</dcterms:created>
  <dcterms:modified xsi:type="dcterms:W3CDTF">2021-03-10T14:59:04Z</dcterms:modified>
</cp:coreProperties>
</file>